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debut" id="{368E0AFD-337B-4CF0-8976-54B58C210726}">
          <p14:sldIdLst>
            <p14:sldId id="256"/>
            <p14:sldId id="257"/>
            <p14:sldId id="258"/>
            <p14:sldId id="259"/>
          </p14:sldIdLst>
        </p14:section>
        <p14:section name="Failles courantes" id="{9BE8D0D9-83C2-4D8B-B607-04E341171F8C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2764-AA2F-4A06-8064-0BD9918AC880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2F33F-F6DD-40BF-B8FE-BA609E7289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41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55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6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800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8897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119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3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571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496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64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04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68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5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80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79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07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46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34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5538-goldfish-free-download-png-h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ngimg.com/png/14252-newspaper-picture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da/vectors/krydse-slette-fjern-annullere-296507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wdstrike.fr/cybersecurity-101/observability/logging-best-practices/" TargetMode="External"/><Relationship Id="rId2" Type="http://schemas.openxmlformats.org/officeDocument/2006/relationships/hyperlink" Target="https://www.digicomp.ch/blognews/2022/11/29/owasp-top-10-failles-securitaires-applications-web#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hyperlink" Target="https://fortnite.gamepedia.com/Rif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shark-p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a/vectors/krydse-slette-fjern-annullere-296507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606942/compiling-java-file-using-javac-gives-cannot-find-symbol-erro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kybert.net/vcs/viewing-all-changes-to-a-java-method-using-git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rab-png/download/934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-icons.net/1x1/lorc/screen-impact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F4FD9-29E8-544B-70FF-B7B79ACD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fr-FR" dirty="0"/>
              <a:t>Sécurité des logs, des journaux et de la gestion des erreurs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18FC0-4203-9801-D844-DFE0BEC87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443984"/>
            <a:ext cx="8689976" cy="1371599"/>
          </a:xfrm>
          <a:effectLst>
            <a:reflection blurRad="6350" stA="50000" endA="300" endPos="55500" dist="101600" dir="5400000" sy="-100000" algn="bl" rotWithShape="0"/>
          </a:effectLst>
        </p:spPr>
        <p:txBody>
          <a:bodyPr/>
          <a:lstStyle/>
          <a:p>
            <a:r>
              <a:rPr lang="en-US" dirty="0" err="1"/>
              <a:t>Pr</a:t>
            </a:r>
            <a:r>
              <a:rPr lang="fr-FR" dirty="0"/>
              <a:t>é</a:t>
            </a:r>
            <a:r>
              <a:rPr lang="en-US" dirty="0"/>
              <a:t>sent</a:t>
            </a:r>
            <a:r>
              <a:rPr lang="fr-FR" dirty="0"/>
              <a:t>é</a:t>
            </a:r>
            <a:r>
              <a:rPr lang="en-US" dirty="0"/>
              <a:t> par LEFEBVRE Lawrence, </a:t>
            </a:r>
          </a:p>
          <a:p>
            <a:r>
              <a:rPr lang="en-US" dirty="0" err="1"/>
              <a:t>Boulmerka</a:t>
            </a:r>
            <a:r>
              <a:rPr lang="en-US" dirty="0"/>
              <a:t> </a:t>
            </a:r>
            <a:r>
              <a:rPr lang="en-US" dirty="0" err="1"/>
              <a:t>Aemir</a:t>
            </a:r>
            <a:r>
              <a:rPr lang="en-US" dirty="0"/>
              <a:t> et Fortier Antoine</a:t>
            </a:r>
          </a:p>
        </p:txBody>
      </p:sp>
      <p:pic>
        <p:nvPicPr>
          <p:cNvPr id="5" name="Image 4" descr="Une image contenant poisson, Aileron, poisson rouge, Biologie marine&#10;&#10;Description générée automatiquement">
            <a:extLst>
              <a:ext uri="{FF2B5EF4-FFF2-40B4-BE49-F238E27FC236}">
                <a16:creationId xmlns:a16="http://schemas.microsoft.com/office/drawing/2014/main" id="{E6707DFD-B045-97BB-8AC8-0C96DDD3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360960" flipH="1">
            <a:off x="639387" y="4700780"/>
            <a:ext cx="1702595" cy="11148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A17B9F-8C92-7D91-02F6-A7274A35EDA2}"/>
              </a:ext>
            </a:extLst>
          </p:cNvPr>
          <p:cNvSpPr txBox="1"/>
          <p:nvPr/>
        </p:nvSpPr>
        <p:spPr>
          <a:xfrm>
            <a:off x="264665" y="7406640"/>
            <a:ext cx="10473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freepngimg.com/png/45538-goldfish-free-download-png-hd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/3.0/"/>
              </a:rPr>
              <a:t>CC BY-NC</a:t>
            </a:r>
            <a:endParaRPr lang="fr-FR" sz="900"/>
          </a:p>
        </p:txBody>
      </p:sp>
      <p:pic>
        <p:nvPicPr>
          <p:cNvPr id="8" name="Image 7" descr="Une image contenant journal, papier, Produit en papier, texte">
            <a:extLst>
              <a:ext uri="{FF2B5EF4-FFF2-40B4-BE49-F238E27FC236}">
                <a16:creationId xmlns:a16="http://schemas.microsoft.com/office/drawing/2014/main" id="{659D774D-A161-0C00-7667-1CB22B0E7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10265379" y="789098"/>
            <a:ext cx="1926621" cy="10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bg2">
                <a:lumMod val="60000"/>
                <a:lumOff val="40000"/>
              </a:schemeClr>
            </a:gs>
            <a:gs pos="0">
              <a:schemeClr val="tx2">
                <a:lumMod val="40000"/>
                <a:lumOff val="60000"/>
              </a:schemeClr>
            </a:gs>
            <a:gs pos="100000">
              <a:srgbClr val="92D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Ré</a:t>
            </a:r>
            <a:r>
              <a:rPr lang="en-US" dirty="0" err="1"/>
              <a:t>gler</a:t>
            </a:r>
            <a:r>
              <a:rPr lang="en-US" dirty="0"/>
              <a:t> les </a:t>
            </a:r>
            <a:r>
              <a:rPr lang="en-US" dirty="0" err="1"/>
              <a:t>probl</a:t>
            </a:r>
            <a:r>
              <a:rPr lang="fr-FR" dirty="0"/>
              <a:t>è</a:t>
            </a:r>
            <a:r>
              <a:rPr lang="en-US" dirty="0"/>
              <a:t>me de s</a:t>
            </a:r>
            <a:r>
              <a:rPr lang="fr-FR" dirty="0"/>
              <a:t>é</a:t>
            </a:r>
            <a:r>
              <a:rPr lang="en-US" dirty="0" err="1"/>
              <a:t>curit</a:t>
            </a:r>
            <a:r>
              <a:rPr lang="fr-FR" dirty="0"/>
              <a:t>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B783BDF-B444-321A-CF2C-B031AC7D5EFC}"/>
              </a:ext>
            </a:extLst>
          </p:cNvPr>
          <p:cNvSpPr txBox="1"/>
          <p:nvPr/>
        </p:nvSpPr>
        <p:spPr>
          <a:xfrm>
            <a:off x="492408" y="1823024"/>
            <a:ext cx="73832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Mettre en œuvre un processus de contrôle et journaliser tout ce qui concerne la connexion ou l’accès d’un utilisateur au système.</a:t>
            </a:r>
          </a:p>
          <a:p>
            <a:pPr marL="285750" indent="-285750">
              <a:buFontTx/>
              <a:buChar char="-"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Mettre en place un processus de journalisation d’erreur</a:t>
            </a:r>
          </a:p>
          <a:p>
            <a:pPr marL="285750" indent="-285750">
              <a:buFontTx/>
              <a:buChar char="-"/>
            </a:pP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Conserver les données de journalisation suffisamment longtemps</a:t>
            </a:r>
          </a:p>
          <a:p>
            <a:pPr marL="285750" indent="-285750">
              <a:buFontTx/>
              <a:buChar char="-"/>
            </a:pP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Faciliter l’accès aux logs en centralisant les journaux afin d’obtenir une vision complète et globale des performances de l’application (</a:t>
            </a:r>
            <a:r>
              <a:rPr lang="fr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splunk</a:t>
            </a:r>
            <a:r>
              <a:rPr lang="fr-CA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CA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fr-CA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Utiliser un format de log structuré optimal</a:t>
            </a: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Traiter les informations sensibles de manière appropriée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6D5ABA-3DB2-782A-0024-C7CDE706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23" y="1561295"/>
            <a:ext cx="3715350" cy="465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symbole, Graphique, créativité">
            <a:extLst>
              <a:ext uri="{FF2B5EF4-FFF2-40B4-BE49-F238E27FC236}">
                <a16:creationId xmlns:a16="http://schemas.microsoft.com/office/drawing/2014/main" id="{F683539F-A644-F443-455C-F97D1ED662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05933" y="1348889"/>
            <a:ext cx="5150930" cy="540707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7656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tx1">
                <a:lumMod val="65000"/>
                <a:lumOff val="35000"/>
              </a:schemeClr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81781"/>
            <a:ext cx="10364451" cy="1003021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Des questions?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39C0D5-E417-E812-C26E-604EA806FF65}"/>
              </a:ext>
            </a:extLst>
          </p:cNvPr>
          <p:cNvSpPr txBox="1"/>
          <p:nvPr/>
        </p:nvSpPr>
        <p:spPr>
          <a:xfrm>
            <a:off x="1135313" y="3059668"/>
            <a:ext cx="9921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Combien</a:t>
            </a:r>
            <a:r>
              <a:rPr lang="en-US" sz="2800" dirty="0"/>
              <a:t> y </a:t>
            </a:r>
            <a:r>
              <a:rPr lang="en-US" sz="2800" dirty="0" err="1"/>
              <a:t>avait</a:t>
            </a:r>
            <a:r>
              <a:rPr lang="en-US" sz="2800" dirty="0"/>
              <a:t>-il </a:t>
            </a:r>
            <a:r>
              <a:rPr lang="en-US" sz="2800" dirty="0" err="1"/>
              <a:t>d’animaux</a:t>
            </a:r>
            <a:r>
              <a:rPr lang="en-US" sz="2800" dirty="0"/>
              <a:t> </a:t>
            </a:r>
            <a:r>
              <a:rPr lang="en-US" sz="2800" dirty="0" err="1"/>
              <a:t>marins</a:t>
            </a:r>
            <a:r>
              <a:rPr lang="en-US" sz="2800" dirty="0"/>
              <a:t> dans la pr</a:t>
            </a:r>
            <a:r>
              <a:rPr lang="fr-FR" sz="2800" dirty="0"/>
              <a:t>é</a:t>
            </a:r>
            <a:r>
              <a:rPr lang="en-US" sz="2800" dirty="0" err="1"/>
              <a:t>sentation</a:t>
            </a:r>
            <a:r>
              <a:rPr lang="en-US" sz="2800" dirty="0"/>
              <a:t>?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80622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tx1">
                <a:lumMod val="65000"/>
                <a:lumOff val="35000"/>
              </a:schemeClr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81781"/>
            <a:ext cx="10364451" cy="1003021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Sources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39C0D5-E417-E812-C26E-604EA806FF65}"/>
              </a:ext>
            </a:extLst>
          </p:cNvPr>
          <p:cNvSpPr txBox="1"/>
          <p:nvPr/>
        </p:nvSpPr>
        <p:spPr>
          <a:xfrm>
            <a:off x="1152675" y="2182505"/>
            <a:ext cx="98866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fr-CA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ChatGPT</a:t>
            </a:r>
            <a:r>
              <a:rPr lang="fr-C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Microsoft Bing pour la recherche de sites pertinents.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fr-CA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OWASP Top 10 : les plus grosses failles de sécurité des applications web - </a:t>
            </a:r>
            <a:r>
              <a:rPr lang="fr-CA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Digicomp</a:t>
            </a:r>
            <a:r>
              <a:rPr lang="fr-CA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 Blog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fr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Bonnes pratiques de journalisation - </a:t>
            </a:r>
            <a:r>
              <a:rPr lang="fr-CA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CrowdStrike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055086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F7FC5-E97E-F207-6590-CA2078A3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dirty="0"/>
              <a:t>Table des </a:t>
            </a:r>
            <a:r>
              <a:rPr lang="en-US" dirty="0" err="1"/>
              <a:t>mati</a:t>
            </a:r>
            <a:r>
              <a:rPr lang="fr-FR" dirty="0"/>
              <a:t>è</a:t>
            </a:r>
            <a:r>
              <a:rPr lang="en-US" dirty="0"/>
              <a:t>res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DBE0D6-5723-08A6-DC2B-EB7CEC260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149" y="1716946"/>
            <a:ext cx="10363826" cy="3424107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  <a:p>
            <a:pPr>
              <a:lnSpc>
                <a:spcPct val="200000"/>
              </a:lnSpc>
            </a:pPr>
            <a:r>
              <a:rPr lang="fr-FR" dirty="0"/>
              <a:t>Comment ré</a:t>
            </a:r>
            <a:r>
              <a:rPr lang="en-US" dirty="0" err="1"/>
              <a:t>gler</a:t>
            </a:r>
            <a:r>
              <a:rPr lang="en-US" dirty="0"/>
              <a:t> le </a:t>
            </a:r>
            <a:r>
              <a:rPr lang="en-US" dirty="0" err="1"/>
              <a:t>problème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possible (spoiler </a:t>
            </a:r>
            <a:r>
              <a:rPr lang="en-US" dirty="0" err="1"/>
              <a:t>oui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068D5A-57C5-F982-04F0-66796DCD33D2}"/>
              </a:ext>
            </a:extLst>
          </p:cNvPr>
          <p:cNvSpPr txBox="1"/>
          <p:nvPr/>
        </p:nvSpPr>
        <p:spPr>
          <a:xfrm>
            <a:off x="100584" y="6473871"/>
            <a:ext cx="105978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(La police d’</a:t>
            </a:r>
            <a:r>
              <a:rPr lang="fr-FR" sz="900" dirty="0"/>
              <a:t>é</a:t>
            </a:r>
            <a:r>
              <a:rPr lang="en-US" sz="900" dirty="0" err="1"/>
              <a:t>criture</a:t>
            </a:r>
            <a:r>
              <a:rPr lang="en-US" sz="900" dirty="0"/>
              <a:t> sera diff</a:t>
            </a:r>
            <a:r>
              <a:rPr lang="fr-FR" sz="900" dirty="0"/>
              <a:t>é</a:t>
            </a:r>
            <a:r>
              <a:rPr lang="en-US" sz="900" dirty="0" err="1"/>
              <a:t>rente</a:t>
            </a:r>
            <a:r>
              <a:rPr lang="en-US" sz="900" dirty="0"/>
              <a:t> pour la suite, </a:t>
            </a:r>
            <a:r>
              <a:rPr lang="en-US" sz="900" dirty="0" err="1"/>
              <a:t>puisque</a:t>
            </a:r>
            <a:r>
              <a:rPr lang="en-US" sz="900" dirty="0"/>
              <a:t> </a:t>
            </a:r>
            <a:r>
              <a:rPr lang="en-US" sz="900" dirty="0" err="1"/>
              <a:t>cette</a:t>
            </a:r>
            <a:r>
              <a:rPr lang="en-US" sz="900" dirty="0"/>
              <a:t> </a:t>
            </a:r>
            <a:r>
              <a:rPr lang="en-US" sz="900" dirty="0" err="1"/>
              <a:t>derni</a:t>
            </a:r>
            <a:r>
              <a:rPr lang="fr-FR" sz="900" dirty="0"/>
              <a:t>è</a:t>
            </a:r>
            <a:r>
              <a:rPr lang="en-US" sz="900" dirty="0"/>
              <a:t>re ne </a:t>
            </a:r>
            <a:r>
              <a:rPr lang="en-US" sz="900" dirty="0" err="1"/>
              <a:t>permet</a:t>
            </a:r>
            <a:r>
              <a:rPr lang="en-US" sz="900" dirty="0"/>
              <a:t> pas d’</a:t>
            </a:r>
            <a:r>
              <a:rPr lang="fr-FR" sz="900" dirty="0"/>
              <a:t>é</a:t>
            </a:r>
            <a:r>
              <a:rPr lang="en-US" sz="900" dirty="0" err="1"/>
              <a:t>crire</a:t>
            </a:r>
            <a:r>
              <a:rPr lang="en-US" sz="900" dirty="0"/>
              <a:t> </a:t>
            </a:r>
            <a:r>
              <a:rPr lang="en-US" sz="900" dirty="0" err="1"/>
              <a:t>en</a:t>
            </a:r>
            <a:r>
              <a:rPr lang="en-US" sz="900" dirty="0"/>
              <a:t> minuscule.)</a:t>
            </a:r>
            <a:endParaRPr lang="fr-FR" sz="900" dirty="0"/>
          </a:p>
        </p:txBody>
      </p:sp>
      <p:pic>
        <p:nvPicPr>
          <p:cNvPr id="8" name="Image 7" descr="Une image contenant fleur">
            <a:extLst>
              <a:ext uri="{FF2B5EF4-FFF2-40B4-BE49-F238E27FC236}">
                <a16:creationId xmlns:a16="http://schemas.microsoft.com/office/drawing/2014/main" id="{FF8D4176-7926-D3A6-3FD7-2943A111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97032" y="1404405"/>
            <a:ext cx="3124200" cy="31242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BB5BE17-684E-F7B4-E024-C3D006D67D75}"/>
              </a:ext>
            </a:extLst>
          </p:cNvPr>
          <p:cNvSpPr/>
          <p:nvPr/>
        </p:nvSpPr>
        <p:spPr>
          <a:xfrm rot="21080743">
            <a:off x="7099293" y="3095610"/>
            <a:ext cx="1733980" cy="237744"/>
          </a:xfrm>
          <a:prstGeom prst="rightArrow">
            <a:avLst>
              <a:gd name="adj1" fmla="val 50000"/>
              <a:gd name="adj2" fmla="val 1346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843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origami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5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51367-D9A3-93EF-4D77-8D657D4D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br>
              <a:rPr lang="en-US" dirty="0"/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1E0669C-7375-00DF-F138-1F317E92FB18}"/>
              </a:ext>
            </a:extLst>
          </p:cNvPr>
          <p:cNvSpPr txBox="1"/>
          <p:nvPr/>
        </p:nvSpPr>
        <p:spPr>
          <a:xfrm>
            <a:off x="1400243" y="2030028"/>
            <a:ext cx="9390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Un log </a:t>
            </a:r>
            <a:r>
              <a:rPr lang="en-US" sz="2000" dirty="0"/>
              <a:t>=&gt; </a:t>
            </a:r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notification d'un événement </a:t>
            </a:r>
            <a:r>
              <a:rPr lang="fr-CA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envoy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 un service,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application…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 journal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ensemble des logs d’une application</a:t>
            </a: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Gestion des erreurs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comment le </a:t>
            </a: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systè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des param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è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qui ne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pas pris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compte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l’algorithme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028" name="Picture 4" descr="Schitt's Creek gif. Eugene Levy as Johnny looks down at two pieces of paper he’s holding, looking a bit concerned and confused. He looks up with a puzzled and almost disappointed look on his face and asks, “What am I looking at?”">
            <a:extLst>
              <a:ext uri="{FF2B5EF4-FFF2-40B4-BE49-F238E27FC236}">
                <a16:creationId xmlns:a16="http://schemas.microsoft.com/office/drawing/2014/main" id="{3E059D80-43FA-C552-0910-D8EA2FD4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03" y="166116"/>
            <a:ext cx="6525768" cy="65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Aileron, poisson, requin, Mammifère marin&#10;&#10;Description générée automatiquement">
            <a:extLst>
              <a:ext uri="{FF2B5EF4-FFF2-40B4-BE49-F238E27FC236}">
                <a16:creationId xmlns:a16="http://schemas.microsoft.com/office/drawing/2014/main" id="{9C1F2145-C3BF-E93D-0F6F-5950470B0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168118">
            <a:off x="9511784" y="393317"/>
            <a:ext cx="2202754" cy="12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70833E-6 2.22222E-6 L 0.03854 0.31736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50B3626-15F8-DC3C-0E03-C8FCF8287DAD}"/>
              </a:ext>
            </a:extLst>
          </p:cNvPr>
          <p:cNvSpPr txBox="1"/>
          <p:nvPr/>
        </p:nvSpPr>
        <p:spPr>
          <a:xfrm>
            <a:off x="2809494" y="2578608"/>
            <a:ext cx="6573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/ ! \ DIAPO A SUPPRIMER POUR LA PRESENTATION / ! \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Finir</a:t>
            </a:r>
            <a:r>
              <a:rPr lang="en-US" dirty="0"/>
              <a:t> de lire </a:t>
            </a:r>
            <a:r>
              <a:rPr lang="en-US" dirty="0" err="1"/>
              <a:t>l’introduction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pas fait</a:t>
            </a:r>
            <a:endParaRPr lang="fr-FR" dirty="0"/>
          </a:p>
        </p:txBody>
      </p:sp>
      <p:pic>
        <p:nvPicPr>
          <p:cNvPr id="8" name="Image 7" descr="Une image contenant symbole, Graphique, créativité&#10;&#10;Description générée automatiquement">
            <a:extLst>
              <a:ext uri="{FF2B5EF4-FFF2-40B4-BE49-F238E27FC236}">
                <a16:creationId xmlns:a16="http://schemas.microsoft.com/office/drawing/2014/main" id="{8056FA68-750C-0802-5601-5A94CBB0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6280" y="3704253"/>
            <a:ext cx="2051015" cy="139298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9422849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tx2">
                <a:lumMod val="40000"/>
                <a:lumOff val="60000"/>
              </a:schemeClr>
            </a:gs>
            <a:gs pos="0">
              <a:srgbClr val="92D050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9620"/>
            <a:ext cx="10363826" cy="342410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Débogage et diagnostic des problèmes</a:t>
            </a:r>
          </a:p>
          <a:p>
            <a:pPr>
              <a:lnSpc>
                <a:spcPct val="200000"/>
              </a:lnSpc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Sécurité</a:t>
            </a:r>
          </a:p>
        </p:txBody>
      </p:sp>
      <p:pic>
        <p:nvPicPr>
          <p:cNvPr id="7" name="Image 6" descr="Une image contenant texte, capture d’écran, logiciel, ordinateur">
            <a:extLst>
              <a:ext uri="{FF2B5EF4-FFF2-40B4-BE49-F238E27FC236}">
                <a16:creationId xmlns:a16="http://schemas.microsoft.com/office/drawing/2014/main" id="{AE3E37E8-6A1D-F4DA-69D7-BF814DBA1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02305">
            <a:off x="5971538" y="2831235"/>
            <a:ext cx="4684654" cy="236654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6" name="Image 15" descr="Une image contenant texte, capture d’écran, Police">
            <a:extLst>
              <a:ext uri="{FF2B5EF4-FFF2-40B4-BE49-F238E27FC236}">
                <a16:creationId xmlns:a16="http://schemas.microsoft.com/office/drawing/2014/main" id="{5BE5000E-25F4-EE02-5BC2-480680CA6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402763">
            <a:off x="1370967" y="3631089"/>
            <a:ext cx="3979164" cy="27127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4505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tx2">
                <a:lumMod val="40000"/>
                <a:lumOff val="60000"/>
              </a:schemeClr>
            </a:gs>
            <a:gs pos="0">
              <a:srgbClr val="92D050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Conformité réglementaire</a:t>
            </a: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Audit et traçabilité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Optimisation des performances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6283E2B-60D4-D54A-7BA0-ADB39BB4A0E6}"/>
              </a:ext>
            </a:extLst>
          </p:cNvPr>
          <p:cNvSpPr txBox="1"/>
          <p:nvPr/>
        </p:nvSpPr>
        <p:spPr>
          <a:xfrm>
            <a:off x="8165592" y="2773369"/>
            <a:ext cx="25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Aucune</a:t>
            </a:r>
            <a:r>
              <a:rPr lang="en-US" b="1" dirty="0"/>
              <a:t> image </a:t>
            </a:r>
            <a:r>
              <a:rPr lang="en-US" b="1" dirty="0" err="1"/>
              <a:t>correspondante</a:t>
            </a:r>
            <a:r>
              <a:rPr lang="en-US" b="1" dirty="0"/>
              <a:t>, d</a:t>
            </a:r>
            <a:r>
              <a:rPr lang="fr-FR" b="1" dirty="0" err="1"/>
              <a:t>ésolé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</a:t>
            </a:r>
            <a:endParaRPr lang="fr-FR" b="1" dirty="0"/>
          </a:p>
        </p:txBody>
      </p:sp>
      <p:pic>
        <p:nvPicPr>
          <p:cNvPr id="6" name="Image 5" descr="Une image contenant lunettes, clipart, dessin humoristique&#10;&#10;Description générée automatiquement">
            <a:extLst>
              <a:ext uri="{FF2B5EF4-FFF2-40B4-BE49-F238E27FC236}">
                <a16:creationId xmlns:a16="http://schemas.microsoft.com/office/drawing/2014/main" id="{556D38B2-1875-96DA-2AC8-CA8B3EE80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413907">
            <a:off x="619085" y="4243624"/>
            <a:ext cx="1926565" cy="1926565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8507622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accent3">
                <a:lumMod val="60000"/>
                <a:lumOff val="40000"/>
              </a:schemeClr>
            </a:gs>
            <a:gs pos="0">
              <a:schemeClr val="accent2">
                <a:lumMod val="40000"/>
                <a:lumOff val="6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connexions, échecs de connexion ou de transactions sensibles ne sont pas journalisées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alertes ou les erreurs ne font l’objet que de journalisations insuffisantes ou peu claires, s’ils en font l’objet tout court.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protocoles d’API et d’application ne sont pas contrôlés pour déceler des activités suspectes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protocoles ne sont stockés qu’en local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 n’y a pas de seuil ou un seuil inefficace d’alerte ni de remontée d’information pour y répondre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383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accent3">
                <a:lumMod val="60000"/>
                <a:lumOff val="40000"/>
              </a:schemeClr>
            </a:gs>
            <a:gs pos="0">
              <a:schemeClr val="accent2">
                <a:lumMod val="40000"/>
                <a:lumOff val="6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0CAB4E-F24F-D32E-C985-FFE719758D3A}"/>
              </a:ext>
            </a:extLst>
          </p:cNvPr>
          <p:cNvSpPr txBox="1"/>
          <p:nvPr/>
        </p:nvSpPr>
        <p:spPr>
          <a:xfrm>
            <a:off x="1225296" y="2340864"/>
            <a:ext cx="10052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mauvaise journalisation </a:t>
            </a:r>
            <a:r>
              <a:rPr lang="fr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ê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</a:t>
            </a: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d’identifier une attaque en temps réel</a:t>
            </a:r>
          </a:p>
          <a:p>
            <a:pPr marL="285750" indent="-285750">
              <a:buFontTx/>
              <a:buChar char="-"/>
            </a:pP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erreur non g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pourr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remonter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au client, et donner des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informations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priv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 sur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l’infrastructure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Difficulté de dé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boguage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Difficult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 de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maintenance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pic>
        <p:nvPicPr>
          <p:cNvPr id="3" name="Image 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FF61537C-BC13-AE75-6BDB-FC16DA01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894590">
            <a:off x="8814816" y="541015"/>
            <a:ext cx="1475232" cy="147523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28" name="Picture 4" descr="node.js - Error in using NodeJs API for searching data in mysql query -  Stack Overflow">
            <a:extLst>
              <a:ext uri="{FF2B5EF4-FFF2-40B4-BE49-F238E27FC236}">
                <a16:creationId xmlns:a16="http://schemas.microsoft.com/office/drawing/2014/main" id="{0BCB7BEA-93EE-634F-A764-258B14B7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2021">
            <a:off x="5093207" y="3866582"/>
            <a:ext cx="5550980" cy="166324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537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bg2">
                <a:lumMod val="60000"/>
                <a:lumOff val="40000"/>
              </a:schemeClr>
            </a:gs>
            <a:gs pos="0">
              <a:schemeClr val="tx2">
                <a:lumMod val="40000"/>
                <a:lumOff val="60000"/>
              </a:schemeClr>
            </a:gs>
            <a:gs pos="100000">
              <a:srgbClr val="92D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69747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Ré</a:t>
            </a:r>
            <a:r>
              <a:rPr lang="en-US" dirty="0" err="1"/>
              <a:t>gler</a:t>
            </a:r>
            <a:r>
              <a:rPr lang="en-US" dirty="0"/>
              <a:t> les </a:t>
            </a:r>
            <a:r>
              <a:rPr lang="en-US" dirty="0" err="1"/>
              <a:t>probl</a:t>
            </a:r>
            <a:r>
              <a:rPr lang="fr-FR" dirty="0"/>
              <a:t>è</a:t>
            </a:r>
            <a:r>
              <a:rPr lang="en-US" dirty="0"/>
              <a:t>me de s</a:t>
            </a:r>
            <a:r>
              <a:rPr lang="fr-FR" dirty="0"/>
              <a:t>é</a:t>
            </a:r>
            <a:r>
              <a:rPr lang="en-US" dirty="0" err="1"/>
              <a:t>curit</a:t>
            </a:r>
            <a:r>
              <a:rPr lang="fr-FR" dirty="0"/>
              <a:t>é</a:t>
            </a:r>
          </a:p>
        </p:txBody>
      </p:sp>
      <p:pic>
        <p:nvPicPr>
          <p:cNvPr id="1026" name="Picture 2" descr="Problem Iris GIF by HBO">
            <a:extLst>
              <a:ext uri="{FF2B5EF4-FFF2-40B4-BE49-F238E27FC236}">
                <a16:creationId xmlns:a16="http://schemas.microsoft.com/office/drawing/2014/main" id="{6C372AD3-237D-6F16-0977-922639DE8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36" y="2005964"/>
            <a:ext cx="7780528" cy="437654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0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erre de lai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161</TotalTime>
  <Words>488</Words>
  <Application>Microsoft Office PowerPoint</Application>
  <PresentationFormat>Grand écran</PresentationFormat>
  <Paragraphs>66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Symbol</vt:lpstr>
      <vt:lpstr>Trebuchet MS</vt:lpstr>
      <vt:lpstr>Wingdings</vt:lpstr>
      <vt:lpstr>Ronds dans l’eau</vt:lpstr>
      <vt:lpstr>Sécurité des logs, des journaux et de la gestion des erreurs</vt:lpstr>
      <vt:lpstr>Table des matières</vt:lpstr>
      <vt:lpstr>QU’est ce que c’est </vt:lpstr>
      <vt:lpstr>Présentation PowerPoint</vt:lpstr>
      <vt:lpstr>Importance des logs dans un système</vt:lpstr>
      <vt:lpstr>Importance des logs dans un système</vt:lpstr>
      <vt:lpstr>Quelles sont les failles les plus courantes</vt:lpstr>
      <vt:lpstr>Quels sont les impacts</vt:lpstr>
      <vt:lpstr>Régler les problème de sécurité</vt:lpstr>
      <vt:lpstr>Régler les problème de sécurité</vt:lpstr>
      <vt:lpstr>Des questions?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lawrence lefebvre</dc:creator>
  <cp:lastModifiedBy>lawrence lefebvre</cp:lastModifiedBy>
  <cp:revision>67</cp:revision>
  <dcterms:created xsi:type="dcterms:W3CDTF">2024-04-03T15:09:28Z</dcterms:created>
  <dcterms:modified xsi:type="dcterms:W3CDTF">2024-04-05T14:55:45Z</dcterms:modified>
</cp:coreProperties>
</file>